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9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96" r:id="rId15"/>
    <p:sldId id="297" r:id="rId16"/>
    <p:sldId id="286" r:id="rId17"/>
    <p:sldId id="290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6"/>
    <p:restoredTop sz="94665"/>
  </p:normalViewPr>
  <p:slideViewPr>
    <p:cSldViewPr snapToGrid="0" snapToObjects="1">
      <p:cViewPr varScale="1">
        <p:scale>
          <a:sx n="115" d="100"/>
          <a:sy n="115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05A5-DC10-2846-9A01-57BF9E3F7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D48CD-FBD7-A044-8116-BC3DFA4A4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0D8EF-7896-224A-985F-CCD80E75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5CCA-8DFB-4B4B-9149-182FE85E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AD4F7-E49F-2F40-88C3-0A4F7E2E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9C04-93EB-9D49-A615-6EA87198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A5FD7-4EAC-4E43-AD71-A92E3A170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A161-0822-5641-8F4E-A2D3CD29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F90F8-53A1-FC40-848F-02B71BE8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2710-2E5A-2948-AB51-C035323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9DC2F-0882-E741-B494-8481F70C6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48DC3-8E72-9541-8EB1-76187DC69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74E8-F433-C24B-9AE4-037779A7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B2124-450F-3B49-8BC8-B0F3E8C9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B3BE-4216-CD43-935C-B2E2018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BC47-A2D6-1F49-8C4A-FC66B83D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E032-0A41-4744-BC16-26C81A2A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491AD-FC74-144A-809D-A0952D67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5D23-1048-DA45-AFC0-07AD0434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40A09-E9BE-D94B-A1B4-F11A29EC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027F-D17A-064D-B97B-828953C8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918C-016E-3549-AA2E-8A311323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DD30-BF55-3F40-81A2-8AB9576B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06062-DA77-DD47-9FFE-641568E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08830-E62B-394A-8EC5-010D1AE8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B9C5-3058-7A4F-810B-9B87CD87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CDF2-F657-D844-ADCD-DB28A652E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78BCC-B0DD-424D-A1A8-9DECBB32C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78372-AE09-4F42-A748-793366A8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9D4E-CF7B-DA46-99ED-F1BA9F56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676BA-07CB-6945-B720-D1F04A18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92FE-74C3-8448-8817-806EB918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CB4D5-BFEF-B445-98B2-340F0344B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2A0BF-E99E-984E-B70D-CDE854559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E4D6C-809A-3743-847D-2243F094A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186AE-6130-0545-BA20-B653822CA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BAD20-2A42-C248-BE93-EBA5CB1D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F84B1-590E-494F-91FB-7E60433A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61811-E35B-DB46-ACE1-3A162E6C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4001-7F4B-9E4E-AE94-82F3A824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C70B9-78C0-024A-90E1-6B8BFA6D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AF1DD-E343-044B-9832-B8472B20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8292F-0870-FA4D-B5FF-CCDDFA21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8A1D5-ABAA-314D-BC0D-27DF4419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DDF75-3284-634C-B519-7D0AA1E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934BA-51D5-2240-9848-CAA1734F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9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3483-5CEC-1642-A876-4EF09CA1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3D183-62A0-DD41-889B-FBF07F3B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3F036-8CE8-184B-BF18-8B067608E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52C02-4E67-9E43-90CF-BA9AA860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D8650-0F23-7349-8665-D7F15C07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E7E4A-99F8-104C-B7E0-BDC1301B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F93C-CA3A-7246-A2AC-C464D43B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EE1AB-3086-9847-AC8E-6055BBC19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3181-D299-DD40-8C8E-218F064E4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B6F26-D6F5-EC4F-B5E7-D7BDA154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7FD12-E668-A141-88F5-CB3EB1CA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91F8A-7D03-584E-AA28-15F509E6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0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2B540-7312-9A4F-900C-3B6A24D2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8F60-3534-0549-A25C-09B7014AF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C029-F56F-8046-99AB-370348CAF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F571C-25A3-4841-A00E-02FC4E7E499E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18F03-6D44-5946-974E-A2C71A30E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247C-95AE-B14A-B27D-AEC78D31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CB8C2-FC17-6E49-9020-C2B11BA09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6" y="233579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7917365" y="5852536"/>
            <a:ext cx="3862039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4336795" y="1802035"/>
            <a:ext cx="7451901" cy="1652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50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ja-JP" altLang="en-US" sz="50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楽しいションピング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7CC95-B74D-8340-96F4-BFFFCB066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3" y="1802036"/>
            <a:ext cx="3809172" cy="4709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0C6DE-BB85-FE4C-BD49-24B5D7CAA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795" y="3434134"/>
            <a:ext cx="3561984" cy="30561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EDBC4-114B-294A-8AB9-7945C0252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365" y="3434134"/>
            <a:ext cx="3871331" cy="24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5F339D-2653-7842-A81F-2102780A40FB}"/>
              </a:ext>
            </a:extLst>
          </p:cNvPr>
          <p:cNvSpPr/>
          <p:nvPr/>
        </p:nvSpPr>
        <p:spPr>
          <a:xfrm>
            <a:off x="702527" y="1780844"/>
            <a:ext cx="11343263" cy="445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3. Trên tường có treo cái nón. </a:t>
            </a:r>
          </a:p>
          <a:p>
            <a:pPr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壁に帽子がかけ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てあります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4. Ở quầy tiếp tân có đặt sẵn vé buổi hoà nhạc.</a:t>
            </a:r>
          </a:p>
          <a:p>
            <a:pPr>
              <a:lnSpc>
                <a:spcPct val="150000"/>
              </a:lnSpc>
            </a:pPr>
            <a:r>
              <a:rPr lang="vi-VN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受付にコンサートのチケットが置い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てあります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ja-JP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5. Trên tường có treo lịch.</a:t>
            </a:r>
          </a:p>
          <a:p>
            <a:pPr>
              <a:lnSpc>
                <a:spcPct val="150000"/>
              </a:lnSpc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壁にカレンダーがかけ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てあります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E866-BAAA-AB49-B724-3B0940B75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594" y="4666593"/>
            <a:ext cx="2356945" cy="21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〜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と読みます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CF0D9-315E-0643-9AD9-EE84E785C71F}"/>
              </a:ext>
            </a:extLst>
          </p:cNvPr>
          <p:cNvSpPr txBox="1"/>
          <p:nvPr/>
        </p:nvSpPr>
        <p:spPr>
          <a:xfrm>
            <a:off x="5097462" y="2141739"/>
            <a:ext cx="2617131" cy="120032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36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Hỏi</a:t>
            </a:r>
            <a:r>
              <a:rPr lang="en-US" altLang="ja-JP" sz="3600" dirty="0">
                <a:solidFill>
                  <a:srgbClr val="FFFFFF"/>
                </a:solidFill>
                <a:latin typeface="Tahoma" charset="0"/>
                <a:cs typeface="Tahoma" charset="0"/>
              </a:rPr>
              <a:t> </a:t>
            </a:r>
          </a:p>
          <a:p>
            <a:pPr algn="ctr" eaLnBrk="1" hangingPunct="1">
              <a:defRPr/>
            </a:pPr>
            <a:r>
              <a:rPr lang="en-US" altLang="ja-JP" sz="36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cách</a:t>
            </a:r>
            <a:r>
              <a:rPr lang="en-US" altLang="ja-JP" sz="3600" dirty="0">
                <a:solidFill>
                  <a:srgbClr val="FFFFFF"/>
                </a:solidFill>
                <a:latin typeface="Tahoma" charset="0"/>
                <a:cs typeface="Tahoma" charset="0"/>
              </a:rPr>
              <a:t> </a:t>
            </a:r>
            <a:r>
              <a:rPr lang="en-US" altLang="ja-JP" sz="3600" dirty="0" err="1">
                <a:solidFill>
                  <a:srgbClr val="FFFFFF"/>
                </a:solidFill>
                <a:latin typeface="Tahoma" charset="0"/>
                <a:cs typeface="Tahoma" charset="0"/>
              </a:rPr>
              <a:t>đọc</a:t>
            </a:r>
            <a:endParaRPr lang="en-US" sz="3600" dirty="0">
              <a:solidFill>
                <a:srgbClr val="FFFFFF"/>
              </a:solidFill>
              <a:latin typeface="Tahoma" charset="0"/>
              <a:ea typeface="ＭＳ Ｐゴシック" pitchFamily="34" charset="-128"/>
              <a:cs typeface="Tahom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937D3-9A82-B747-A2B8-00F889DC53CF}"/>
              </a:ext>
            </a:extLst>
          </p:cNvPr>
          <p:cNvSpPr txBox="1"/>
          <p:nvPr/>
        </p:nvSpPr>
        <p:spPr>
          <a:xfrm>
            <a:off x="3638936" y="3959138"/>
            <a:ext cx="5904457" cy="1676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JP" altLang="en-US" sz="3600" dirty="0">
                <a:latin typeface="Yu Mincho" panose="02020400000000000000" pitchFamily="18" charset="-128"/>
                <a:ea typeface="Yu Mincho" panose="02020400000000000000" pitchFamily="18" charset="-128"/>
              </a:rPr>
              <a:t>～は　何と　読みますか／読むんですか。</a:t>
            </a:r>
            <a:endParaRPr lang="en-US" sz="3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9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FD1043-BBFE-284A-A1D6-4DC4A1459521}"/>
              </a:ext>
            </a:extLst>
          </p:cNvPr>
          <p:cNvGrpSpPr/>
          <p:nvPr/>
        </p:nvGrpSpPr>
        <p:grpSpPr>
          <a:xfrm>
            <a:off x="378374" y="5496495"/>
            <a:ext cx="9174427" cy="954107"/>
            <a:chOff x="378374" y="5496495"/>
            <a:chExt cx="9174427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ADCDE3-A04F-0740-93A9-9E3FDECC84FE}"/>
                </a:ext>
              </a:extLst>
            </p:cNvPr>
            <p:cNvSpPr/>
            <p:nvPr/>
          </p:nvSpPr>
          <p:spPr>
            <a:xfrm>
              <a:off x="3456801" y="5496495"/>
              <a:ext cx="6096000" cy="9541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</a:t>
              </a:r>
              <a:r>
                <a:rPr lang="vi-VN" sz="28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: </a:t>
              </a: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これは何と読みますか。</a:t>
              </a:r>
              <a:endPara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</a:t>
              </a:r>
              <a:r>
                <a:rPr lang="vi-VN" sz="28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: </a:t>
              </a: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「りょうがえ」と読みます。</a:t>
              </a:r>
              <a:endPara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72219E-100B-6949-B03B-209938E134A5}"/>
                </a:ext>
              </a:extLst>
            </p:cNvPr>
            <p:cNvSpPr/>
            <p:nvPr/>
          </p:nvSpPr>
          <p:spPr>
            <a:xfrm>
              <a:off x="378374" y="5527272"/>
              <a:ext cx="2410745" cy="92333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ja-JP" altLang="en-US" sz="5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両替</a:t>
              </a:r>
              <a:endParaRPr lang="en-US" sz="5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BFFB15-9D3E-8247-8164-974ABA7D7051}"/>
              </a:ext>
            </a:extLst>
          </p:cNvPr>
          <p:cNvGrpSpPr/>
          <p:nvPr/>
        </p:nvGrpSpPr>
        <p:grpSpPr>
          <a:xfrm>
            <a:off x="146209" y="1770349"/>
            <a:ext cx="11729441" cy="2475834"/>
            <a:chOff x="146209" y="1770349"/>
            <a:chExt cx="11729441" cy="24758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A3E2F8-C48A-0F47-A9EC-DB51736798F3}"/>
                </a:ext>
              </a:extLst>
            </p:cNvPr>
            <p:cNvSpPr/>
            <p:nvPr/>
          </p:nvSpPr>
          <p:spPr>
            <a:xfrm>
              <a:off x="146209" y="2925693"/>
              <a:ext cx="8933793" cy="13204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</a:t>
              </a:r>
              <a:r>
                <a:rPr lang="vi-VN" sz="28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: </a:t>
              </a: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りゅうがくせい。。。この漢字は　何と読みますか。</a:t>
              </a:r>
              <a:endPara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vi-VN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</a:t>
              </a:r>
              <a:r>
                <a:rPr lang="vi-VN" sz="2800" dirty="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:</a:t>
              </a: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「（りゅうがくせい）むりょう」</a:t>
              </a:r>
              <a:r>
                <a:rPr lang="ja-JP" altLang="en-US" sz="2800">
                  <a:solidFill>
                    <a:srgbClr val="FF0000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と読みます</a:t>
              </a:r>
              <a:r>
                <a:rPr lang="ja-JP" altLang="en-US" sz="28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。</a:t>
              </a:r>
              <a:endParaRPr lang="en-US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66B902-890F-304C-9B2E-BFEED6685937}"/>
                </a:ext>
              </a:extLst>
            </p:cNvPr>
            <p:cNvSpPr/>
            <p:nvPr/>
          </p:nvSpPr>
          <p:spPr>
            <a:xfrm>
              <a:off x="8228498" y="1770349"/>
              <a:ext cx="3647152" cy="923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ja-JP" altLang="en-US" sz="5400"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留学生無料</a:t>
              </a:r>
              <a:endParaRPr lang="en-US" sz="5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48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29063B-7760-2C40-8DC1-81CA4BC0DDBF}"/>
              </a:ext>
            </a:extLst>
          </p:cNvPr>
          <p:cNvSpPr/>
          <p:nvPr/>
        </p:nvSpPr>
        <p:spPr>
          <a:xfrm>
            <a:off x="3627005" y="1839306"/>
            <a:ext cx="8418786" cy="26131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はじめまして。田中です。よろしくお願いします。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こちらこそよろしくお願いします。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あのう。。。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「かなめ」と読みます。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8CB00-55A8-754E-A604-5C6C8BFB8318}"/>
              </a:ext>
            </a:extLst>
          </p:cNvPr>
          <p:cNvSpPr/>
          <p:nvPr/>
        </p:nvSpPr>
        <p:spPr>
          <a:xfrm>
            <a:off x="280179" y="5549631"/>
            <a:ext cx="7010399" cy="9541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あのう、この漢字は　何と読みますか。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vi-VN" sz="2800" b="1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</a:t>
            </a:r>
            <a:r>
              <a:rPr lang="vi-VN" sz="2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r>
              <a:rPr lang="ja-JP" altLang="en-US" sz="28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「こしょう」と読みます。</a:t>
            </a:r>
            <a:endParaRPr lang="en-US" sz="2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6A6AE-C040-4749-B7A5-4C7D644A393A}"/>
              </a:ext>
            </a:extLst>
          </p:cNvPr>
          <p:cNvSpPr/>
          <p:nvPr/>
        </p:nvSpPr>
        <p:spPr>
          <a:xfrm>
            <a:off x="378373" y="1880275"/>
            <a:ext cx="2963917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ja-JP" altLang="en-US" sz="5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田中　要</a:t>
            </a:r>
            <a:endParaRPr lang="en-US" sz="5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vi-VN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22B5F-57FD-5644-9C1B-F17496010BBE}"/>
              </a:ext>
            </a:extLst>
          </p:cNvPr>
          <p:cNvSpPr/>
          <p:nvPr/>
        </p:nvSpPr>
        <p:spPr>
          <a:xfrm>
            <a:off x="8375090" y="5580408"/>
            <a:ext cx="173586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ja-JP" altLang="en-US" sz="5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故障</a:t>
            </a:r>
            <a:endParaRPr lang="en-US" sz="5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5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3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53127-C13E-5348-AAA8-B817E2FA6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97" y="1674729"/>
            <a:ext cx="8188494" cy="5022808"/>
          </a:xfrm>
          <a:prstGeom prst="rect">
            <a:avLst/>
          </a:prstGeom>
        </p:spPr>
      </p:pic>
      <p:pic>
        <p:nvPicPr>
          <p:cNvPr id="2" name="26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46469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US" altLang="ja-JP" sz="4000" b="1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6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AEC2F2-133D-6649-9987-9BEFB96AC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928" y="1732805"/>
            <a:ext cx="8142864" cy="4964731"/>
          </a:xfrm>
          <a:prstGeom prst="rect">
            <a:avLst/>
          </a:prstGeom>
        </p:spPr>
      </p:pic>
      <p:pic>
        <p:nvPicPr>
          <p:cNvPr id="2" name="26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51977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348772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vi-VN" alt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~と書いてあります</a:t>
            </a: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ACB536-56AE-484A-A01F-EDE783721A29}"/>
              </a:ext>
            </a:extLst>
          </p:cNvPr>
          <p:cNvSpPr/>
          <p:nvPr/>
        </p:nvSpPr>
        <p:spPr>
          <a:xfrm>
            <a:off x="589894" y="4941810"/>
            <a:ext cx="10694345" cy="149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あそこに「学生証が　必要です」と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書いてあります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vi-VN" altLang="en-US" sz="3200" dirty="0">
              <a:ea typeface="Yu Mincho" panose="02020400000000000000" pitchFamily="18" charset="-128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メニューにご飯のおかわりができると</a:t>
            </a:r>
            <a:r>
              <a:rPr lang="vi-VN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書いてあります</a:t>
            </a:r>
            <a:r>
              <a:rPr lang="vi-VN" altLang="en-US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。</a:t>
            </a:r>
            <a:endParaRPr lang="vi-VN" altLang="en-US" sz="3200" dirty="0">
              <a:solidFill>
                <a:srgbClr val="FF0000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E6617-27DC-5341-A8FB-805C3F1D8950}"/>
              </a:ext>
            </a:extLst>
          </p:cNvPr>
          <p:cNvSpPr txBox="1"/>
          <p:nvPr/>
        </p:nvSpPr>
        <p:spPr>
          <a:xfrm>
            <a:off x="1902139" y="2057153"/>
            <a:ext cx="8545144" cy="246221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5400" b="1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endParaRPr lang="en-US" altLang="ja-JP" sz="5400" b="1" dirty="0">
              <a:highlight>
                <a:srgbClr val="FFFF00"/>
              </a:highlight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lt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「</a:t>
            </a:r>
            <a:r>
              <a:rPr lang="en-US" sz="5400" dirty="0">
                <a:solidFill>
                  <a:schemeClr val="lt1"/>
                </a:solidFill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		</a:t>
            </a:r>
            <a:r>
              <a:rPr lang="en-US" sz="5400" dirty="0">
                <a:solidFill>
                  <a:schemeClr val="lt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」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9CD7F-D5D3-1440-9825-0F6232F9841E}"/>
              </a:ext>
            </a:extLst>
          </p:cNvPr>
          <p:cNvSpPr/>
          <p:nvPr/>
        </p:nvSpPr>
        <p:spPr>
          <a:xfrm>
            <a:off x="4624552" y="3043475"/>
            <a:ext cx="616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>
                <a:latin typeface="Yu Mincho" panose="02020400000000000000" pitchFamily="18" charset="-128"/>
                <a:ea typeface="Yu Mincho" panose="02020400000000000000" pitchFamily="18" charset="-128"/>
              </a:rPr>
              <a:t>と書いてあります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397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どういう意味ですか。　　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2304554" y="5031937"/>
            <a:ext cx="7405339" cy="12157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5400" b="1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普通形</a:t>
            </a:r>
            <a:r>
              <a:rPr lang="ja-JP" altLang="en-US" sz="5400">
                <a:solidFill>
                  <a:schemeClr val="lt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という意味です</a:t>
            </a:r>
            <a:r>
              <a:rPr lang="ja-JP" altLang="en-US" sz="3600" b="1"/>
              <a:t>。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DDCCA-27E1-754E-A1F5-7B1ED73D80D6}"/>
              </a:ext>
            </a:extLst>
          </p:cNvPr>
          <p:cNvSpPr txBox="1"/>
          <p:nvPr/>
        </p:nvSpPr>
        <p:spPr>
          <a:xfrm>
            <a:off x="4798307" y="1999628"/>
            <a:ext cx="2051050" cy="132343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altLang="ja-JP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altLang="ja-JP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altLang="ja-JP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CD925-D000-0B4F-93E0-2782319A3B54}"/>
              </a:ext>
            </a:extLst>
          </p:cNvPr>
          <p:cNvSpPr txBox="1"/>
          <p:nvPr/>
        </p:nvSpPr>
        <p:spPr>
          <a:xfrm>
            <a:off x="981929" y="3715837"/>
            <a:ext cx="1022814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5400">
                <a:latin typeface="Yu Mincho" panose="02020400000000000000" pitchFamily="18" charset="-128"/>
                <a:ea typeface="Yu Mincho" panose="02020400000000000000" pitchFamily="18" charset="-128"/>
              </a:rPr>
              <a:t>～は　どういう　意味ですか。</a:t>
            </a:r>
            <a:endParaRPr lang="en-US" sz="5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958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1AD38F-6FFB-C94B-BFC7-DEC383A3C83F}"/>
              </a:ext>
            </a:extLst>
          </p:cNvPr>
          <p:cNvSpPr txBox="1">
            <a:spLocks/>
          </p:cNvSpPr>
          <p:nvPr/>
        </p:nvSpPr>
        <p:spPr>
          <a:xfrm>
            <a:off x="5245198" y="3138493"/>
            <a:ext cx="6251710" cy="2734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br>
              <a:rPr lang="en-US" sz="5300" dirty="0"/>
            </a:br>
            <a:r>
              <a:rPr lang="vi-VN" sz="9300" b="1" dirty="0">
                <a:solidFill>
                  <a:srgbClr val="FF0000"/>
                </a:solidFill>
                <a:ea typeface="Yu Mincho" panose="02020400000000000000" pitchFamily="18" charset="-128"/>
              </a:rPr>
              <a:t>A</a:t>
            </a:r>
            <a:r>
              <a:rPr lang="vi-VN" sz="9300" dirty="0">
                <a:ea typeface="Yu Mincho" panose="02020400000000000000" pitchFamily="18" charset="-128"/>
              </a:rPr>
              <a:t>: B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さん、あそこに</a:t>
            </a:r>
            <a:r>
              <a:rPr lang="ja-JP" altLang="en-US" sz="9300" u="sng">
                <a:latin typeface="Yu Mincho" panose="02020400000000000000" pitchFamily="18" charset="-128"/>
                <a:ea typeface="Yu Mincho" panose="02020400000000000000" pitchFamily="18" charset="-128"/>
              </a:rPr>
              <a:t>毎週水曜日はレディースデー（だ）</a:t>
            </a:r>
            <a:r>
              <a:rPr lang="ja-JP" altLang="en-US" sz="93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と書いてあります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よ。</a:t>
            </a:r>
            <a:br>
              <a:rPr lang="en-US" sz="93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vi-VN" sz="9300" b="1" dirty="0">
                <a:solidFill>
                  <a:srgbClr val="FF0000"/>
                </a:solidFill>
                <a:ea typeface="Yu Mincho" panose="02020400000000000000" pitchFamily="18" charset="-128"/>
              </a:rPr>
              <a:t>B</a:t>
            </a:r>
            <a:r>
              <a:rPr lang="vi-VN" sz="9300" dirty="0">
                <a:ea typeface="Yu Mincho" panose="02020400000000000000" pitchFamily="18" charset="-128"/>
              </a:rPr>
              <a:t>: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えっ、</a:t>
            </a:r>
            <a:r>
              <a:rPr lang="ja-JP" altLang="en-US" sz="93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どういう意味ですか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br>
              <a:rPr lang="en-US" sz="93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vi-VN" sz="9300" b="1" dirty="0">
                <a:solidFill>
                  <a:srgbClr val="FF0000"/>
                </a:solidFill>
                <a:ea typeface="Yu Mincho" panose="02020400000000000000" pitchFamily="18" charset="-128"/>
              </a:rPr>
              <a:t>A</a:t>
            </a:r>
            <a:r>
              <a:rPr lang="vi-VN" sz="9300" dirty="0">
                <a:ea typeface="Yu Mincho" panose="02020400000000000000" pitchFamily="18" charset="-128"/>
              </a:rPr>
              <a:t>: </a:t>
            </a:r>
            <a:r>
              <a:rPr lang="ja-JP" altLang="en-US" sz="9300" u="sng">
                <a:latin typeface="Yu Mincho" panose="02020400000000000000" pitchFamily="18" charset="-128"/>
                <a:ea typeface="Yu Mincho" panose="02020400000000000000" pitchFamily="18" charset="-128"/>
              </a:rPr>
              <a:t>女の人にサービスがある</a:t>
            </a:r>
            <a:r>
              <a:rPr lang="ja-JP" altLang="en-US" sz="9300"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</a:rPr>
              <a:t>という意味です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よ。</a:t>
            </a:r>
            <a:br>
              <a:rPr lang="en-US" sz="9300" dirty="0"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vi-VN" sz="9300" b="1" dirty="0">
                <a:solidFill>
                  <a:srgbClr val="FF0000"/>
                </a:solidFill>
                <a:ea typeface="Yu Mincho" panose="02020400000000000000" pitchFamily="18" charset="-128"/>
              </a:rPr>
              <a:t>B</a:t>
            </a:r>
            <a:r>
              <a:rPr lang="vi-VN" sz="9300" dirty="0">
                <a:ea typeface="Yu Mincho" panose="02020400000000000000" pitchFamily="18" charset="-128"/>
              </a:rPr>
              <a:t>:</a:t>
            </a:r>
            <a:r>
              <a:rPr lang="ja-JP" altLang="en-US" sz="9300">
                <a:latin typeface="Yu Mincho" panose="02020400000000000000" pitchFamily="18" charset="-128"/>
                <a:ea typeface="Yu Mincho" panose="02020400000000000000" pitchFamily="18" charset="-128"/>
              </a:rPr>
              <a:t>ああ、そうですか。</a:t>
            </a:r>
            <a:br>
              <a:rPr lang="en-US" sz="9300" dirty="0"/>
            </a:br>
            <a:endParaRPr lang="en-US" sz="9300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A7689F2-F65A-9F43-85ED-D21AFDBA5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7449"/>
            <a:ext cx="3505200" cy="23208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0A87F6-D144-7B4B-9638-B8126087403A}"/>
              </a:ext>
            </a:extLst>
          </p:cNvPr>
          <p:cNvSpPr/>
          <p:nvPr/>
        </p:nvSpPr>
        <p:spPr>
          <a:xfrm>
            <a:off x="3510454" y="1802203"/>
            <a:ext cx="580171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vi-VN" altLang="ja-JP" b="1" dirty="0"/>
          </a:p>
          <a:p>
            <a:r>
              <a:rPr lang="ja-JP" altLang="en-US" sz="2800" b="1">
                <a:latin typeface="Yu Mincho" panose="02020400000000000000" pitchFamily="18" charset="-128"/>
                <a:ea typeface="Yu Mincho" panose="02020400000000000000" pitchFamily="18" charset="-128"/>
              </a:rPr>
              <a:t>例：女の人にサービスがあります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9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本冊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C61A4A6-D572-EE40-9EAB-F5455DEA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03" y="1974870"/>
            <a:ext cx="46101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EA2E01-26B0-B245-911B-2BD45D622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91" y="3987550"/>
            <a:ext cx="2603500" cy="280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4A2A60-2688-FA44-B9E1-545D3FAF7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0922" y="3850444"/>
            <a:ext cx="2603500" cy="30099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7AFBDD2-42F8-644A-9224-2E82463DD377}"/>
              </a:ext>
            </a:extLst>
          </p:cNvPr>
          <p:cNvSpPr/>
          <p:nvPr/>
        </p:nvSpPr>
        <p:spPr>
          <a:xfrm>
            <a:off x="6583135" y="1709821"/>
            <a:ext cx="5562347" cy="3009900"/>
          </a:xfrm>
          <a:prstGeom prst="wedgeRoundRectCallout">
            <a:avLst>
              <a:gd name="adj1" fmla="val -45775"/>
              <a:gd name="adj2" fmla="val 74398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altLang="ja-JP" sz="2800" dirty="0">
                <a:solidFill>
                  <a:schemeClr val="tx2">
                    <a:lumMod val="50000"/>
                  </a:schemeClr>
                </a:solidFill>
                <a:ea typeface="Yu Mincho" panose="02020400000000000000" pitchFamily="18" charset="-128"/>
              </a:rPr>
              <a:t>1. </a:t>
            </a:r>
            <a:r>
              <a:rPr lang="ja-JP" altLang="en-US" sz="2800">
                <a:solidFill>
                  <a:schemeClr val="tx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量が多いごはんがあります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800" dirty="0">
                <a:solidFill>
                  <a:schemeClr val="tx2">
                    <a:lumMod val="50000"/>
                  </a:schemeClr>
                </a:solidFill>
                <a:ea typeface="Yu Mincho" panose="02020400000000000000" pitchFamily="18" charset="-128"/>
              </a:rPr>
              <a:t>2. </a:t>
            </a:r>
            <a:r>
              <a:rPr lang="ja-JP" altLang="en-US" sz="2800">
                <a:solidFill>
                  <a:schemeClr val="tx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今だけのメニューです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vi-VN" altLang="ja-JP" sz="2800" dirty="0">
                <a:solidFill>
                  <a:schemeClr val="tx2">
                    <a:lumMod val="50000"/>
                  </a:schemeClr>
                </a:solidFill>
                <a:ea typeface="Yu Mincho" panose="02020400000000000000" pitchFamily="18" charset="-128"/>
              </a:rPr>
              <a:t>3. </a:t>
            </a:r>
            <a:r>
              <a:rPr lang="ja-JP" altLang="en-US" sz="2800">
                <a:solidFill>
                  <a:schemeClr val="tx2">
                    <a:lumMod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ご飯をもっと食べたいとき、無料でもう一杯食べられます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766713-9851-FA4F-9BF6-8F11AD3DE289}"/>
              </a:ext>
            </a:extLst>
          </p:cNvPr>
          <p:cNvSpPr/>
          <p:nvPr/>
        </p:nvSpPr>
        <p:spPr>
          <a:xfrm>
            <a:off x="378372" y="1949695"/>
            <a:ext cx="567559" cy="476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C00A97-7D9C-6248-A498-ECF60497A0A8}"/>
              </a:ext>
            </a:extLst>
          </p:cNvPr>
          <p:cNvSpPr/>
          <p:nvPr/>
        </p:nvSpPr>
        <p:spPr>
          <a:xfrm>
            <a:off x="94592" y="3481581"/>
            <a:ext cx="567559" cy="476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043907-7D1E-EC4A-A439-981099911904}"/>
              </a:ext>
            </a:extLst>
          </p:cNvPr>
          <p:cNvSpPr/>
          <p:nvPr/>
        </p:nvSpPr>
        <p:spPr>
          <a:xfrm>
            <a:off x="2827691" y="3522059"/>
            <a:ext cx="567559" cy="476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72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0024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cap="none" spc="0" dirty="0">
                <a:ln/>
                <a:solidFill>
                  <a:srgbClr val="FF0000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 </a:t>
            </a:r>
            <a:r>
              <a:rPr lang="ja-JP" altLang="en-US" sz="6000" b="1">
                <a:ln/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一緒に食事</a:t>
            </a:r>
            <a:endParaRPr lang="en-US" sz="6000" b="1" cap="none" spc="0" dirty="0">
              <a:ln/>
              <a:solidFill>
                <a:srgbClr val="FF0000"/>
              </a:solidFill>
              <a:effectLst/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5A0A18-4C38-4943-B387-1F7BE5ED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0" y="1674729"/>
            <a:ext cx="5373721" cy="5022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38AEDF-629B-5C4A-92A5-E0197CC4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7911" y="1750660"/>
            <a:ext cx="6216262" cy="48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24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D3F68F7-4B1A-5C48-B7C4-5267969AF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5165" y="1674729"/>
            <a:ext cx="7716835" cy="5051502"/>
          </a:xfrm>
          <a:prstGeom prst="rect">
            <a:avLst/>
          </a:prstGeom>
        </p:spPr>
      </p:pic>
      <p:pic>
        <p:nvPicPr>
          <p:cNvPr id="2" name="24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35239" y="51158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4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25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774DEB-A6CA-9147-A78B-60F592B06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289" y="1674729"/>
            <a:ext cx="8042502" cy="5022808"/>
          </a:xfrm>
          <a:prstGeom prst="rect">
            <a:avLst/>
          </a:prstGeom>
        </p:spPr>
      </p:pic>
      <p:pic>
        <p:nvPicPr>
          <p:cNvPr id="2" name="25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75783" y="50285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228334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～てあります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64D77-58C9-9340-A938-D521FB26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556" y="2106667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(Tôi/Ai đó) đã mở cửa sổ.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CAEC-CE9A-5C47-B9CA-BB392453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20" y="2544818"/>
            <a:ext cx="76406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（私が／だれかが）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を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開けました。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902FDC58-D33C-0447-9013-31DB8E541551}"/>
              </a:ext>
            </a:extLst>
          </p:cNvPr>
          <p:cNvSpPr/>
          <p:nvPr/>
        </p:nvSpPr>
        <p:spPr>
          <a:xfrm rot="1104663">
            <a:off x="1006078" y="3679523"/>
            <a:ext cx="2190498" cy="1145489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</a:p>
          <a:p>
            <a:pPr algn="ctr">
              <a:defRPr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D3A213-4D7F-284C-B04B-D8425DBB1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756" y="5770618"/>
            <a:ext cx="6154738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開いて　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1ED33-4963-4C41-B37D-82CCE888D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756" y="3991031"/>
            <a:ext cx="61341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今　窓</a:t>
            </a:r>
            <a:r>
              <a:rPr lang="ja-JP" altLang="en-US" sz="28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が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開けて　あります。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E2B5BB1-F339-664C-B3A4-EE3FCB6FB563}"/>
              </a:ext>
            </a:extLst>
          </p:cNvPr>
          <p:cNvSpPr/>
          <p:nvPr/>
        </p:nvSpPr>
        <p:spPr>
          <a:xfrm>
            <a:off x="5779970" y="5770618"/>
            <a:ext cx="2798199" cy="5238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4FC79C1-F9AF-8040-B25C-7B2EB776ECEF}"/>
              </a:ext>
            </a:extLst>
          </p:cNvPr>
          <p:cNvSpPr/>
          <p:nvPr/>
        </p:nvSpPr>
        <p:spPr>
          <a:xfrm>
            <a:off x="5779970" y="3991031"/>
            <a:ext cx="3129988" cy="52387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39838-4CD0-604B-8000-626268B1C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556" y="5349931"/>
            <a:ext cx="419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Cửa sổ đang mở.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E9F406-2816-934B-8562-3CE8E2B25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556" y="4565706"/>
            <a:ext cx="655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(Cửa sổ đã </a:t>
            </a:r>
            <a:r>
              <a:rPr lang="en-US" altLang="en-US" i="1" u="sng">
                <a:solidFill>
                  <a:srgbClr val="FF0000"/>
                </a:solidFill>
                <a:cs typeface="Arial" panose="020B0604020202020204" pitchFamily="34" charset="0"/>
              </a:rPr>
              <a:t>được ai đó mở</a:t>
            </a:r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 và hiện đang trong trạng thái mở)</a:t>
            </a:r>
          </a:p>
        </p:txBody>
      </p:sp>
      <p:sp>
        <p:nvSpPr>
          <p:cNvPr id="23" name="Cloud Callout 22">
            <a:extLst>
              <a:ext uri="{FF2B5EF4-FFF2-40B4-BE49-F238E27FC236}">
                <a16:creationId xmlns:a16="http://schemas.microsoft.com/office/drawing/2014/main" id="{18FA8761-4D51-A24D-8B87-75A33DDF1A51}"/>
              </a:ext>
            </a:extLst>
          </p:cNvPr>
          <p:cNvSpPr/>
          <p:nvPr/>
        </p:nvSpPr>
        <p:spPr>
          <a:xfrm rot="21034110">
            <a:off x="523987" y="5398841"/>
            <a:ext cx="2633663" cy="1384300"/>
          </a:xfrm>
          <a:prstGeom prst="cloudCallout">
            <a:avLst>
              <a:gd name="adj1" fmla="val 146472"/>
              <a:gd name="adj2" fmla="val 3685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Trạng</a:t>
            </a:r>
            <a:r>
              <a:rPr lang="en-US" sz="2400" i="1" dirty="0"/>
              <a:t> </a:t>
            </a:r>
            <a:r>
              <a:rPr lang="en-US" sz="2400" i="1" dirty="0" err="1"/>
              <a:t>thái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tại</a:t>
            </a:r>
            <a:endParaRPr lang="en-US" sz="2400" i="1" dirty="0"/>
          </a:p>
        </p:txBody>
      </p:sp>
      <p:sp>
        <p:nvSpPr>
          <p:cNvPr id="24" name="Cloud Callout 23">
            <a:extLst>
              <a:ext uri="{FF2B5EF4-FFF2-40B4-BE49-F238E27FC236}">
                <a16:creationId xmlns:a16="http://schemas.microsoft.com/office/drawing/2014/main" id="{2B8849D9-1669-5A45-8506-015D24FD365A}"/>
              </a:ext>
            </a:extLst>
          </p:cNvPr>
          <p:cNvSpPr/>
          <p:nvPr/>
        </p:nvSpPr>
        <p:spPr>
          <a:xfrm rot="1781637">
            <a:off x="8124682" y="1890357"/>
            <a:ext cx="3938588" cy="1819275"/>
          </a:xfrm>
          <a:prstGeom prst="cloudCallout">
            <a:avLst>
              <a:gd name="adj1" fmla="val 3310"/>
              <a:gd name="adj2" fmla="val 89005"/>
            </a:avLst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Trạng</a:t>
            </a:r>
            <a:r>
              <a:rPr lang="en-US" sz="2400" i="1" dirty="0"/>
              <a:t> </a:t>
            </a:r>
            <a:r>
              <a:rPr lang="en-US" sz="2400" i="1" dirty="0" err="1"/>
              <a:t>thái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tại</a:t>
            </a:r>
            <a:r>
              <a:rPr lang="en-US" sz="2400" i="1" dirty="0"/>
              <a:t>, </a:t>
            </a:r>
            <a:r>
              <a:rPr lang="en-US" sz="2400" i="1" dirty="0" err="1"/>
              <a:t>có</a:t>
            </a:r>
            <a:r>
              <a:rPr lang="en-US" sz="2400" i="1" dirty="0"/>
              <a:t> </a:t>
            </a:r>
            <a:r>
              <a:rPr lang="en-US" sz="2400" i="1" dirty="0" err="1"/>
              <a:t>quan</a:t>
            </a:r>
            <a:r>
              <a:rPr lang="en-US" sz="2400" i="1" dirty="0"/>
              <a:t> </a:t>
            </a:r>
            <a:r>
              <a:rPr lang="en-US" sz="2400" i="1" dirty="0" err="1"/>
              <a:t>tâm</a:t>
            </a:r>
            <a:r>
              <a:rPr lang="en-US" sz="2400" i="1" dirty="0"/>
              <a:t> </a:t>
            </a:r>
            <a:r>
              <a:rPr lang="en-US" sz="2400" i="1" dirty="0" err="1"/>
              <a:t>đến</a:t>
            </a:r>
            <a:r>
              <a:rPr lang="en-US" sz="2400" i="1" dirty="0"/>
              <a:t> </a:t>
            </a:r>
            <a:r>
              <a:rPr lang="en-US" sz="2400" i="1" dirty="0" err="1"/>
              <a:t>chủ</a:t>
            </a:r>
            <a:r>
              <a:rPr lang="en-US" sz="2400" i="1" dirty="0"/>
              <a:t> </a:t>
            </a:r>
            <a:r>
              <a:rPr lang="en-US" sz="2400" i="1" dirty="0" err="1"/>
              <a:t>thể</a:t>
            </a:r>
            <a:r>
              <a:rPr lang="en-US" sz="2400" i="1" dirty="0"/>
              <a:t>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</a:t>
            </a:r>
            <a:r>
              <a:rPr lang="en-US" sz="2400" i="1" dirty="0" err="1"/>
              <a:t>hành</a:t>
            </a:r>
            <a:r>
              <a:rPr lang="en-US" sz="2400" i="1" dirty="0"/>
              <a:t> </a:t>
            </a:r>
            <a:r>
              <a:rPr lang="en-US" sz="2400" i="1" dirty="0" err="1"/>
              <a:t>động</a:t>
            </a:r>
            <a:endParaRPr lang="en-US" sz="2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195080-E4E3-4448-B367-189C36DC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556" y="3621142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Cửa sổ đã được mở.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D48F3-09CA-1B41-8629-34EB697AE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970" y="6294492"/>
            <a:ext cx="4446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FF0000"/>
                </a:solidFill>
                <a:cs typeface="Arial" panose="020B0604020202020204" pitchFamily="34" charset="0"/>
              </a:rPr>
              <a:t>(Chỉ miêu tả trạng thái mở của cửa sổ)</a:t>
            </a:r>
          </a:p>
        </p:txBody>
      </p:sp>
    </p:spTree>
    <p:extLst>
      <p:ext uri="{BB962C8B-B14F-4D97-AF65-F5344CB8AC3E}">
        <p14:creationId xmlns:p14="http://schemas.microsoft.com/office/powerpoint/2010/main" val="13092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～てあります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E39021-732B-D54B-8C04-92FA1995EE34}"/>
              </a:ext>
            </a:extLst>
          </p:cNvPr>
          <p:cNvSpPr/>
          <p:nvPr/>
        </p:nvSpPr>
        <p:spPr>
          <a:xfrm>
            <a:off x="1938115" y="2570475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Đi với TỰ ĐỘNG TỪ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9FE39B-0062-2A4B-A57E-435B10FCE097}"/>
              </a:ext>
            </a:extLst>
          </p:cNvPr>
          <p:cNvSpPr/>
          <p:nvPr/>
        </p:nvSpPr>
        <p:spPr>
          <a:xfrm>
            <a:off x="6262726" y="2560094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Đi với THA ĐỘNG TỪ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C624CA0-1EC2-E843-B839-36DE9CE3A935}"/>
              </a:ext>
            </a:extLst>
          </p:cNvPr>
          <p:cNvSpPr/>
          <p:nvPr/>
        </p:nvSpPr>
        <p:spPr>
          <a:xfrm>
            <a:off x="1812537" y="3429000"/>
            <a:ext cx="4000500" cy="15686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Ý nghĩa: chỉ thể hiện trạng thái kết quả của sự vật, sự việc ở thời điểm hiện tại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00FFFE-1F25-CB47-AE32-EB6BCB5B1926}"/>
              </a:ext>
            </a:extLst>
          </p:cNvPr>
          <p:cNvSpPr/>
          <p:nvPr/>
        </p:nvSpPr>
        <p:spPr>
          <a:xfrm>
            <a:off x="6245147" y="3473038"/>
            <a:ext cx="40005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Ý nghĩa: cũng thể hiện trạng thái của sự vật sự việc nhưng có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quan tâm đến chủ thể thực hiện hành động đó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3AE2D00-7D71-2841-9D26-7BC821515DEE}"/>
              </a:ext>
            </a:extLst>
          </p:cNvPr>
          <p:cNvSpPr/>
          <p:nvPr/>
        </p:nvSpPr>
        <p:spPr>
          <a:xfrm>
            <a:off x="6218160" y="5246322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Vì đi với THA ĐỘNG TỪ nên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trợ từ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「を」</a:t>
            </a: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chuyển thành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</a:rPr>
              <a:t>「が」</a:t>
            </a: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699C06-0F0F-6341-B26B-4A328BD9BF61}"/>
              </a:ext>
            </a:extLst>
          </p:cNvPr>
          <p:cNvSpPr/>
          <p:nvPr/>
        </p:nvSpPr>
        <p:spPr>
          <a:xfrm>
            <a:off x="1812537" y="5245512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Vì đi với TỰ ĐỘNG TỪ nên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dùng trợ từ 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「が」</a:t>
            </a:r>
            <a:endParaRPr lang="en-US">
              <a:solidFill>
                <a:srgbClr val="FFFFFF"/>
              </a:solidFill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20FE2B-8504-7343-8124-A475EF894606}"/>
              </a:ext>
            </a:extLst>
          </p:cNvPr>
          <p:cNvSpPr/>
          <p:nvPr/>
        </p:nvSpPr>
        <p:spPr>
          <a:xfrm>
            <a:off x="6218160" y="6111470"/>
            <a:ext cx="40005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Có thể hiểu là phần mở rộng của mẫu câu</a:t>
            </a:r>
            <a:r>
              <a:rPr lang="ja-JP" altLang="en-US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「～に～が　あります」</a:t>
            </a:r>
            <a:endParaRPr lang="en-US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1565C7-B60A-3849-B193-14D016F832AC}"/>
              </a:ext>
            </a:extLst>
          </p:cNvPr>
          <p:cNvSpPr/>
          <p:nvPr/>
        </p:nvSpPr>
        <p:spPr>
          <a:xfrm>
            <a:off x="1938115" y="1711950"/>
            <a:ext cx="3979718" cy="762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「～が　～ています」</a:t>
            </a:r>
            <a:endParaRPr lang="en-US" sz="2400" dirty="0"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8D29035-F43A-C94F-84AF-C58D45E29514}"/>
              </a:ext>
            </a:extLst>
          </p:cNvPr>
          <p:cNvSpPr/>
          <p:nvPr/>
        </p:nvSpPr>
        <p:spPr>
          <a:xfrm>
            <a:off x="6336256" y="1700813"/>
            <a:ext cx="3655868" cy="762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  <a:cs typeface="Tahoma" pitchFamily="34" charset="0"/>
              </a:rPr>
              <a:t>「～が　～てあります」</a:t>
            </a:r>
            <a:endParaRPr lang="en-US" sz="2400" dirty="0">
              <a:latin typeface="NtMotoyaKyotai" pitchFamily="18" charset="-128"/>
              <a:ea typeface="NtMotoyaKyotai" pitchFamily="18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4737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～てあります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7D07DED-A467-2A4C-B8C7-4C28A62405BB}"/>
              </a:ext>
            </a:extLst>
          </p:cNvPr>
          <p:cNvGrpSpPr/>
          <p:nvPr/>
        </p:nvGrpSpPr>
        <p:grpSpPr>
          <a:xfrm>
            <a:off x="764195" y="1843936"/>
            <a:ext cx="7744185" cy="3752450"/>
            <a:chOff x="1857015" y="314648"/>
            <a:chExt cx="6944085" cy="3752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D2FF6-DB19-5444-8B6A-F430EFCA0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077" y="1015187"/>
              <a:ext cx="5715000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32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ロビーに　何が　あります。</a:t>
              </a:r>
              <a:endParaRPr lang="en-US" sz="32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9839DF-FD51-9D4B-8B00-8220BEF51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421" y="314648"/>
              <a:ext cx="419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cs typeface="Arial" panose="020B0604020202020204" pitchFamily="34" charset="0"/>
                </a:rPr>
                <a:t>Ở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sảnh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có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cái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gì</a:t>
              </a:r>
              <a:r>
                <a:rPr lang="en-US" altLang="en-US" sz="2400" dirty="0"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5" name="Striped Right Arrow 14">
              <a:extLst>
                <a:ext uri="{FF2B5EF4-FFF2-40B4-BE49-F238E27FC236}">
                  <a16:creationId xmlns:a16="http://schemas.microsoft.com/office/drawing/2014/main" id="{9E101694-B922-D440-8834-5B10F21DCF66}"/>
                </a:ext>
              </a:extLst>
            </p:cNvPr>
            <p:cNvSpPr/>
            <p:nvPr/>
          </p:nvSpPr>
          <p:spPr>
            <a:xfrm>
              <a:off x="1897256" y="1760131"/>
              <a:ext cx="1524000" cy="609600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Trả</a:t>
              </a:r>
              <a:r>
                <a:rPr lang="en-US" dirty="0"/>
                <a:t> </a:t>
              </a:r>
              <a:r>
                <a:rPr lang="en-US" dirty="0" err="1"/>
                <a:t>lời</a:t>
              </a:r>
              <a:r>
                <a:rPr lang="en-US" dirty="0"/>
                <a:t> 1</a:t>
              </a:r>
            </a:p>
          </p:txBody>
        </p:sp>
        <p:sp>
          <p:nvSpPr>
            <p:cNvPr id="16" name="Striped Right Arrow 15">
              <a:extLst>
                <a:ext uri="{FF2B5EF4-FFF2-40B4-BE49-F238E27FC236}">
                  <a16:creationId xmlns:a16="http://schemas.microsoft.com/office/drawing/2014/main" id="{249E129D-52E8-1948-B69F-F3B233177F55}"/>
                </a:ext>
              </a:extLst>
            </p:cNvPr>
            <p:cNvSpPr/>
            <p:nvPr/>
          </p:nvSpPr>
          <p:spPr>
            <a:xfrm>
              <a:off x="1857015" y="2862264"/>
              <a:ext cx="1524000" cy="609600"/>
            </a:xfrm>
            <a:prstGeom prst="striped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Trả</a:t>
              </a:r>
              <a:r>
                <a:rPr lang="en-US" dirty="0"/>
                <a:t> </a:t>
              </a:r>
              <a:r>
                <a:rPr lang="en-US" dirty="0" err="1"/>
                <a:t>lời</a:t>
              </a:r>
              <a:r>
                <a:rPr lang="en-US" dirty="0"/>
                <a:t>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F04D1-2A86-6D46-AA98-13C4A0626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1802993"/>
              <a:ext cx="3810000" cy="107721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32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テレビが　あります。</a:t>
              </a:r>
              <a:endParaRPr lang="en-US" sz="32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D50AB7-F1CA-1A4F-AAA5-2742D83AF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700" y="3004826"/>
              <a:ext cx="5105400" cy="5847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32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テレビが　</a:t>
              </a:r>
              <a:r>
                <a:rPr lang="ja-JP" altLang="en-US" sz="3200" dirty="0">
                  <a:solidFill>
                    <a:srgbClr val="FF0000"/>
                  </a:solidFill>
                  <a:latin typeface="Yu Mincho" panose="02020400000000000000" pitchFamily="18" charset="-128"/>
                  <a:ea typeface="Yu Mincho" panose="02020400000000000000" pitchFamily="18" charset="-128"/>
                </a:rPr>
                <a:t>おいて</a:t>
              </a:r>
              <a:r>
                <a:rPr lang="ja-JP" altLang="en-US" sz="3200" dirty="0">
                  <a:latin typeface="Yu Mincho" panose="02020400000000000000" pitchFamily="18" charset="-128"/>
                  <a:ea typeface="Yu Mincho" panose="02020400000000000000" pitchFamily="18" charset="-128"/>
                </a:rPr>
                <a:t>　あります。</a:t>
              </a:r>
              <a:endParaRPr lang="en-US" sz="3200" dirty="0"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AFB735-A654-224D-B4DB-43E323EE7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0310" y="2528215"/>
              <a:ext cx="419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cs typeface="Arial" panose="020B0604020202020204" pitchFamily="34" charset="0"/>
                </a:rPr>
                <a:t>Có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tivi</a:t>
              </a:r>
              <a:r>
                <a:rPr lang="en-US" altLang="en-US" sz="2400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6AE1B7-E9F0-A44B-B742-4E58A815E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700" y="3605433"/>
              <a:ext cx="419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cs typeface="Arial" panose="020B0604020202020204" pitchFamily="34" charset="0"/>
                </a:rPr>
                <a:t>Có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để</a:t>
              </a:r>
              <a:r>
                <a:rPr lang="en-US" altLang="en-US" sz="2400" dirty="0">
                  <a:cs typeface="Arial" panose="020B0604020202020204" pitchFamily="34" charset="0"/>
                </a:rPr>
                <a:t> </a:t>
              </a:r>
              <a:r>
                <a:rPr lang="en-US" altLang="en-US" sz="2400" dirty="0" err="1">
                  <a:cs typeface="Arial" panose="020B0604020202020204" pitchFamily="34" charset="0"/>
                </a:rPr>
                <a:t>tivi</a:t>
              </a:r>
              <a:r>
                <a:rPr lang="en-US" altLang="en-US" sz="2400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9CE02A4-BFCF-A541-AD1B-83CD1D11BEE4}"/>
                </a:ext>
              </a:extLst>
            </p:cNvPr>
            <p:cNvSpPr/>
            <p:nvPr/>
          </p:nvSpPr>
          <p:spPr>
            <a:xfrm>
              <a:off x="5547323" y="3046520"/>
              <a:ext cx="1114195" cy="6096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Oval Callout 2">
            <a:extLst>
              <a:ext uri="{FF2B5EF4-FFF2-40B4-BE49-F238E27FC236}">
                <a16:creationId xmlns:a16="http://schemas.microsoft.com/office/drawing/2014/main" id="{1301B66C-2C06-7A42-AD24-28AA7F46AB16}"/>
              </a:ext>
            </a:extLst>
          </p:cNvPr>
          <p:cNvSpPr/>
          <p:nvPr/>
        </p:nvSpPr>
        <p:spPr>
          <a:xfrm>
            <a:off x="7243492" y="2102952"/>
            <a:ext cx="4948508" cy="2288600"/>
          </a:xfrm>
          <a:prstGeom prst="wedgeEllipseCallout">
            <a:avLst>
              <a:gd name="adj1" fmla="val -84039"/>
              <a:gd name="adj2" fmla="val 57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  <a:defRPr/>
            </a:pPr>
            <a:r>
              <a:rPr lang="en-US" sz="2000" i="1" dirty="0" err="1">
                <a:solidFill>
                  <a:sysClr val="windowText" lastClr="000000"/>
                </a:solidFill>
              </a:rPr>
              <a:t>Trạng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thái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rõ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ràng</a:t>
            </a:r>
            <a:r>
              <a:rPr lang="en-US" sz="2000" i="1" dirty="0">
                <a:solidFill>
                  <a:sysClr val="windowText" lastClr="000000"/>
                </a:solidFill>
              </a:rPr>
              <a:t>,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cụ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thể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hơn</a:t>
            </a:r>
            <a:r>
              <a:rPr lang="en-US" sz="2000" i="1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 algn="ctr">
              <a:buFontTx/>
              <a:buChar char="-"/>
              <a:defRPr/>
            </a:pPr>
            <a:r>
              <a:rPr lang="en-US" sz="2000" i="1" dirty="0" err="1">
                <a:solidFill>
                  <a:sysClr val="windowText" lastClr="000000"/>
                </a:solidFill>
              </a:rPr>
              <a:t>Đặt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trọng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tâm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vào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ý</a:t>
            </a:r>
            <a:r>
              <a:rPr lang="en-US" sz="2000" i="1" dirty="0">
                <a:solidFill>
                  <a:sysClr val="windowText" lastClr="000000"/>
                </a:solidFill>
              </a:rPr>
              <a:t> “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có</a:t>
            </a:r>
            <a:r>
              <a:rPr lang="en-US" sz="2000" i="1" dirty="0">
                <a:solidFill>
                  <a:sysClr val="windowText" lastClr="000000"/>
                </a:solidFill>
              </a:rPr>
              <a:t> ai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đã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làm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thế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nên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bây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giờ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mới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có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tình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trạng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như</a:t>
            </a:r>
            <a:r>
              <a:rPr lang="en-US" sz="2000" i="1" dirty="0">
                <a:solidFill>
                  <a:sysClr val="windowText" lastClr="000000"/>
                </a:solidFill>
              </a:rPr>
              <a:t> </a:t>
            </a:r>
            <a:r>
              <a:rPr lang="en-US" sz="2000" i="1" dirty="0" err="1">
                <a:solidFill>
                  <a:sysClr val="windowText" lastClr="000000"/>
                </a:solidFill>
              </a:rPr>
              <a:t>vậy</a:t>
            </a:r>
            <a:r>
              <a:rPr lang="en-US" sz="2000" i="1" dirty="0">
                <a:solidFill>
                  <a:sysClr val="windowText" lastClr="0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746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～てあります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463638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11C4-DAD4-E040-A2E2-BE2E4C0F5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068" y="3051722"/>
            <a:ext cx="52197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今　窓を　開けて　います。</a:t>
            </a:r>
            <a:endParaRPr lang="en-US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2340C-CA59-9546-9B97-01CB17DDA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068" y="5418684"/>
            <a:ext cx="5219700" cy="5238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今　窓が　開いて　います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DD5A7-362F-7B4A-B6AD-C1E304F8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432" y="4172497"/>
            <a:ext cx="5240337" cy="52387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今　窓が　開けて　あります</a:t>
            </a: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190567C9-6B04-F64C-A0BC-1A34179FD69F}"/>
              </a:ext>
            </a:extLst>
          </p:cNvPr>
          <p:cNvSpPr/>
          <p:nvPr/>
        </p:nvSpPr>
        <p:spPr>
          <a:xfrm>
            <a:off x="8223941" y="1868720"/>
            <a:ext cx="2317750" cy="1239838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đang</a:t>
            </a:r>
            <a:r>
              <a:rPr lang="en-US" i="1" dirty="0"/>
              <a:t> </a:t>
            </a:r>
            <a:r>
              <a:rPr lang="en-US" i="1" dirty="0" err="1"/>
              <a:t>diễn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endParaRPr lang="en-US" i="1" dirty="0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E007D6B6-7AA0-F645-BC66-2D2454C28ECE}"/>
              </a:ext>
            </a:extLst>
          </p:cNvPr>
          <p:cNvSpPr/>
          <p:nvPr/>
        </p:nvSpPr>
        <p:spPr>
          <a:xfrm rot="21130458">
            <a:off x="1519986" y="5406766"/>
            <a:ext cx="2317750" cy="1239838"/>
          </a:xfrm>
          <a:prstGeom prst="cloudCallout">
            <a:avLst>
              <a:gd name="adj1" fmla="val 56905"/>
              <a:gd name="adj2" fmla="val -1788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Trạng</a:t>
            </a:r>
            <a:r>
              <a:rPr lang="en-US" i="1" dirty="0"/>
              <a:t> </a:t>
            </a:r>
            <a:r>
              <a:rPr lang="en-US" i="1" dirty="0" err="1"/>
              <a:t>thái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quả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</a:p>
          <a:p>
            <a:pPr algn="ctr">
              <a:defRPr/>
            </a:pP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endParaRPr lang="en-US" i="1" dirty="0"/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EE6725AE-D6CC-6D40-9626-F325606D2E97}"/>
              </a:ext>
            </a:extLst>
          </p:cNvPr>
          <p:cNvSpPr/>
          <p:nvPr/>
        </p:nvSpPr>
        <p:spPr>
          <a:xfrm rot="21130458">
            <a:off x="706945" y="2564609"/>
            <a:ext cx="3286126" cy="1823599"/>
          </a:xfrm>
          <a:prstGeom prst="cloudCallout">
            <a:avLst>
              <a:gd name="adj1" fmla="val 36014"/>
              <a:gd name="adj2" fmla="val 6483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Trạng</a:t>
            </a:r>
            <a:r>
              <a:rPr lang="en-US" i="1" dirty="0"/>
              <a:t> </a:t>
            </a:r>
            <a:r>
              <a:rPr lang="en-US" i="1" dirty="0" err="1"/>
              <a:t>thái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quả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nhưng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mạnh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</a:t>
            </a:r>
            <a:r>
              <a:rPr lang="en-US" i="1" dirty="0" err="1"/>
              <a:t>chủ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</a:p>
          <a:p>
            <a:pPr algn="ctr">
              <a:defRPr/>
            </a:pPr>
            <a:r>
              <a:rPr lang="en-US" i="1" dirty="0" err="1"/>
              <a:t>thực</a:t>
            </a:r>
            <a:r>
              <a:rPr lang="en-US" i="1" dirty="0"/>
              <a:t> </a:t>
            </a:r>
            <a:r>
              <a:rPr lang="en-US" i="1" dirty="0" err="1"/>
              <a:t>hiện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21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練習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0DC91-CD75-0B4C-8268-39F031A3622D}"/>
              </a:ext>
            </a:extLst>
          </p:cNvPr>
          <p:cNvSpPr txBox="1"/>
          <p:nvPr/>
        </p:nvSpPr>
        <p:spPr>
          <a:xfrm>
            <a:off x="480513" y="4318673"/>
            <a:ext cx="117114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ja-JP" sz="28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ja-JP" altLang="en-US" sz="2800"/>
              <a:t>　　　　　　　　　　　　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06100-9518-0549-A863-C736A805ACBA}"/>
              </a:ext>
            </a:extLst>
          </p:cNvPr>
          <p:cNvSpPr/>
          <p:nvPr/>
        </p:nvSpPr>
        <p:spPr>
          <a:xfrm>
            <a:off x="558572" y="2229068"/>
            <a:ext cx="10213507" cy="297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1. Trên tờ rơi có viết số điện thoại của cửa tiệm.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チラシにお店の電話番号が書い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てあります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vi-VN" altLang="ja-JP" sz="32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2. Trên cửa sổ có dán bản đồ.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ドアに地図が貼っ</a:t>
            </a:r>
            <a:r>
              <a:rPr lang="ja-JP" altLang="en-US" sz="320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てあります</a:t>
            </a:r>
            <a:r>
              <a:rPr lang="ja-JP" altLang="en-US" sz="3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E399-2114-BA48-B162-141476D65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172" y="3962399"/>
            <a:ext cx="3674966" cy="2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812</Words>
  <Application>Microsoft Macintosh PowerPoint</Application>
  <PresentationFormat>Widescreen</PresentationFormat>
  <Paragraphs>129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NtMotoyaKyotai</vt:lpstr>
      <vt:lpstr>游明朝</vt:lpstr>
      <vt:lpstr>游明朝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2021-07-28T03:07:14Z</dcterms:created>
  <dcterms:modified xsi:type="dcterms:W3CDTF">2021-07-30T15:30:53Z</dcterms:modified>
</cp:coreProperties>
</file>